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svg"/><Relationship Id="rId12" Type="http://schemas.openxmlformats.org/officeDocument/2006/relationships/slideLayout" Target="../slideLayouts/slideLayout11.xml"/><Relationship Id="rId1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1621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74470" y="2794397"/>
            <a:ext cx="1310521" cy="290632"/>
          </a:xfrm>
          <a:prstGeom prst="roundRect">
            <a:avLst>
              <a:gd name="adj" fmla="val 6990"/>
            </a:avLst>
          </a:prstGeom>
          <a:solidFill>
            <a:srgbClr val="D7F4E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6030" y="2872026"/>
            <a:ext cx="135374" cy="1353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9032" y="2845118"/>
            <a:ext cx="904399" cy="189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ACTION PLAN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1474470" y="3135511"/>
            <a:ext cx="5330428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Recommendations</a:t>
            </a:r>
            <a:endParaRPr lang="en-US" sz="3300" dirty="0"/>
          </a:p>
        </p:txBody>
      </p:sp>
      <p:sp>
        <p:nvSpPr>
          <p:cNvPr id="7" name="Shape 3"/>
          <p:cNvSpPr/>
          <p:nvPr/>
        </p:nvSpPr>
        <p:spPr>
          <a:xfrm>
            <a:off x="1474470" y="3853934"/>
            <a:ext cx="5777508" cy="1785580"/>
          </a:xfrm>
          <a:prstGeom prst="roundRect">
            <a:avLst>
              <a:gd name="adj" fmla="val 1422"/>
            </a:avLst>
          </a:prstGeom>
          <a:solidFill>
            <a:srgbClr val="F0EDE6"/>
          </a:solidFill>
          <a:ln/>
        </p:spPr>
      </p:sp>
      <p:sp>
        <p:nvSpPr>
          <p:cNvPr id="8" name="Shape 4"/>
          <p:cNvSpPr/>
          <p:nvPr/>
        </p:nvSpPr>
        <p:spPr>
          <a:xfrm>
            <a:off x="1643658" y="4023122"/>
            <a:ext cx="507802" cy="507802"/>
          </a:xfrm>
          <a:prstGeom prst="roundRect">
            <a:avLst>
              <a:gd name="adj" fmla="val 18005218"/>
            </a:avLst>
          </a:prstGeom>
          <a:solidFill>
            <a:srgbClr val="1B5F39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3318" y="4162782"/>
            <a:ext cx="228481" cy="2284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3658" y="4657249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Boost Subscriptions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643658" y="4997410"/>
            <a:ext cx="5439132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Promote exclusive benefits to convert the 73% non-subscribers, especially among repeat buyers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7378303" y="3853934"/>
            <a:ext cx="5777627" cy="1785580"/>
          </a:xfrm>
          <a:prstGeom prst="roundRect">
            <a:avLst>
              <a:gd name="adj" fmla="val 1422"/>
            </a:avLst>
          </a:prstGeom>
          <a:solidFill>
            <a:srgbClr val="F0EDE6"/>
          </a:solidFill>
          <a:ln/>
        </p:spPr>
      </p:sp>
      <p:sp>
        <p:nvSpPr>
          <p:cNvPr id="13" name="Shape 8"/>
          <p:cNvSpPr/>
          <p:nvPr/>
        </p:nvSpPr>
        <p:spPr>
          <a:xfrm>
            <a:off x="7547491" y="4023122"/>
            <a:ext cx="507802" cy="507802"/>
          </a:xfrm>
          <a:prstGeom prst="roundRect">
            <a:avLst>
              <a:gd name="adj" fmla="val 18005218"/>
            </a:avLst>
          </a:prstGeom>
          <a:solidFill>
            <a:srgbClr val="1B5F39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7151" y="4162782"/>
            <a:ext cx="228481" cy="22848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47491" y="4657249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Loyalty Programs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547491" y="4997410"/>
            <a:ext cx="5439251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Reward the 80% loyal customer base to increase lifetime value and referrals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1474470" y="5765840"/>
            <a:ext cx="5777508" cy="1785580"/>
          </a:xfrm>
          <a:prstGeom prst="roundRect">
            <a:avLst>
              <a:gd name="adj" fmla="val 1422"/>
            </a:avLst>
          </a:prstGeom>
          <a:solidFill>
            <a:srgbClr val="F0EDE6"/>
          </a:solidFill>
          <a:ln/>
        </p:spPr>
      </p:sp>
      <p:sp>
        <p:nvSpPr>
          <p:cNvPr id="18" name="Shape 12"/>
          <p:cNvSpPr/>
          <p:nvPr/>
        </p:nvSpPr>
        <p:spPr>
          <a:xfrm>
            <a:off x="1643658" y="5935028"/>
            <a:ext cx="507802" cy="507802"/>
          </a:xfrm>
          <a:prstGeom prst="roundRect">
            <a:avLst>
              <a:gd name="adj" fmla="val 18005218"/>
            </a:avLst>
          </a:prstGeom>
          <a:solidFill>
            <a:srgbClr val="1B5F39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3318" y="6074688"/>
            <a:ext cx="228481" cy="22848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643658" y="6569154"/>
            <a:ext cx="2213491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Review Discount Policy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1643658" y="6909316"/>
            <a:ext cx="5439132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Balance margin protection with volume on discount-dependent products like hats and sneakers</a:t>
            </a:r>
            <a:endParaRPr lang="en-US" sz="1300" dirty="0"/>
          </a:p>
        </p:txBody>
      </p:sp>
      <p:sp>
        <p:nvSpPr>
          <p:cNvPr id="22" name="Shape 15"/>
          <p:cNvSpPr/>
          <p:nvPr/>
        </p:nvSpPr>
        <p:spPr>
          <a:xfrm>
            <a:off x="7378303" y="5765840"/>
            <a:ext cx="5777627" cy="1785580"/>
          </a:xfrm>
          <a:prstGeom prst="roundRect">
            <a:avLst>
              <a:gd name="adj" fmla="val 1422"/>
            </a:avLst>
          </a:prstGeom>
          <a:solidFill>
            <a:srgbClr val="F0EDE6"/>
          </a:solidFill>
          <a:ln/>
        </p:spPr>
      </p:sp>
      <p:sp>
        <p:nvSpPr>
          <p:cNvPr id="23" name="Shape 16"/>
          <p:cNvSpPr/>
          <p:nvPr/>
        </p:nvSpPr>
        <p:spPr>
          <a:xfrm>
            <a:off x="7547491" y="5935028"/>
            <a:ext cx="507802" cy="507802"/>
          </a:xfrm>
          <a:prstGeom prst="roundRect">
            <a:avLst>
              <a:gd name="adj" fmla="val 18005218"/>
            </a:avLst>
          </a:prstGeom>
          <a:solidFill>
            <a:srgbClr val="1B5F39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7151" y="6074688"/>
            <a:ext cx="228481" cy="228481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547491" y="6569154"/>
            <a:ext cx="211621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Targeted Marketing</a:t>
            </a:r>
            <a:endParaRPr lang="en-US" sz="1650" dirty="0"/>
          </a:p>
        </p:txBody>
      </p:sp>
      <p:sp>
        <p:nvSpPr>
          <p:cNvPr id="26" name="Text 18"/>
          <p:cNvSpPr/>
          <p:nvPr/>
        </p:nvSpPr>
        <p:spPr>
          <a:xfrm>
            <a:off x="7547491" y="6909316"/>
            <a:ext cx="5439251" cy="472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on male customers and Young Adults who drive 27% of revenue, highlight top-rated products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70478"/>
            <a:ext cx="2348627" cy="426244"/>
          </a:xfrm>
          <a:prstGeom prst="roundRect">
            <a:avLst>
              <a:gd name="adj" fmla="val 6386"/>
            </a:avLst>
          </a:prstGeom>
          <a:solidFill>
            <a:srgbClr val="D7F4E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09287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38463"/>
            <a:ext cx="18042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87448"/>
            <a:ext cx="6548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Foundation: Our Data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455420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5893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897523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35893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Features per purchase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995" y="264973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39626" y="3681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7995" y="417195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4875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Features Tracked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5569506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demographics (Age, Gender, Location)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Purchase details (Item, Category, Amount, Season)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Shopping behavior (Discounts, Reviews, Frequency)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 and shipping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71235" y="1237178"/>
            <a:ext cx="1631633" cy="301228"/>
          </a:xfrm>
          <a:prstGeom prst="roundRect">
            <a:avLst>
              <a:gd name="adj" fmla="val 6657"/>
            </a:avLst>
          </a:prstGeom>
          <a:noFill/>
          <a:ln w="7620">
            <a:solidFill>
              <a:srgbClr val="1B5F39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9106" y="1320998"/>
            <a:ext cx="133588" cy="133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9488" y="1294924"/>
            <a:ext cx="1215509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ANALYSIS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6071235" y="1587579"/>
            <a:ext cx="5400080" cy="52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Preparation &amp; Cleaning</a:t>
            </a:r>
            <a:endParaRPr lang="en-US" sz="3250" dirty="0"/>
          </a:p>
        </p:txBody>
      </p:sp>
      <p:sp>
        <p:nvSpPr>
          <p:cNvPr id="7" name="Text 3"/>
          <p:cNvSpPr/>
          <p:nvPr/>
        </p:nvSpPr>
        <p:spPr>
          <a:xfrm>
            <a:off x="6071235" y="2294334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6071235" y="2555319"/>
            <a:ext cx="7974330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9" name="Text 5"/>
          <p:cNvSpPr/>
          <p:nvPr/>
        </p:nvSpPr>
        <p:spPr>
          <a:xfrm>
            <a:off x="6071235" y="2684502"/>
            <a:ext cx="2618899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Loading &amp; Exploration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071235" y="3019306"/>
            <a:ext cx="7974330" cy="232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Imported dataset using pandas, checked structure with df.info() and summary statistics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71235" y="3499604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6071235" y="3760589"/>
            <a:ext cx="7974330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3" name="Text 9"/>
          <p:cNvSpPr/>
          <p:nvPr/>
        </p:nvSpPr>
        <p:spPr>
          <a:xfrm>
            <a:off x="6071235" y="3889772"/>
            <a:ext cx="2116336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Missing Data Handling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071235" y="4224576"/>
            <a:ext cx="7974330" cy="232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Imputed 37 missing Review Rating values using median rating per product category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6071235" y="4704874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6071235" y="4965859"/>
            <a:ext cx="7974330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7" name="Text 13"/>
          <p:cNvSpPr/>
          <p:nvPr/>
        </p:nvSpPr>
        <p:spPr>
          <a:xfrm>
            <a:off x="6071235" y="5095042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071235" y="5429845"/>
            <a:ext cx="7974330" cy="232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Created age_group bins and purchase_frequency_days columns for deeper analysis</a:t>
            </a: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6071235" y="5910143"/>
            <a:ext cx="167045" cy="208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300" dirty="0"/>
          </a:p>
        </p:txBody>
      </p:sp>
      <p:sp>
        <p:nvSpPr>
          <p:cNvPr id="20" name="Shape 16"/>
          <p:cNvSpPr/>
          <p:nvPr/>
        </p:nvSpPr>
        <p:spPr>
          <a:xfrm>
            <a:off x="6071235" y="6171128"/>
            <a:ext cx="7974330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1" name="Text 17"/>
          <p:cNvSpPr/>
          <p:nvPr/>
        </p:nvSpPr>
        <p:spPr>
          <a:xfrm>
            <a:off x="6071235" y="6300311"/>
            <a:ext cx="2088713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Integration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071235" y="6635115"/>
            <a:ext cx="7974330" cy="232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Connected to PostgreSQL and loaded cleaned data for SQL business analysis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094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75589" y="2064544"/>
            <a:ext cx="4531876" cy="5149334"/>
          </a:xfrm>
          <a:prstGeom prst="roundRect">
            <a:avLst>
              <a:gd name="adj" fmla="val 751"/>
            </a:avLst>
          </a:prstGeom>
          <a:solidFill>
            <a:srgbClr val="16FFBB"/>
          </a:solidFill>
          <a:ln/>
        </p:spPr>
      </p:sp>
      <p:sp>
        <p:nvSpPr>
          <p:cNvPr id="5" name="Text 2"/>
          <p:cNvSpPr/>
          <p:nvPr/>
        </p:nvSpPr>
        <p:spPr>
          <a:xfrm>
            <a:off x="9702403" y="3204567"/>
            <a:ext cx="407824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Male Customers Drive Revenue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702403" y="4281964"/>
            <a:ext cx="407824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 customers generate 68% of total revenue ($157,890) compared to female customers ($75,191), representing a significant opportunity for targeted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2706" y="544235"/>
            <a:ext cx="1872615" cy="355759"/>
          </a:xfrm>
          <a:prstGeom prst="roundRect">
            <a:avLst>
              <a:gd name="adj" fmla="val 6676"/>
            </a:avLst>
          </a:prstGeom>
          <a:solidFill>
            <a:srgbClr val="D7F4E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1411" y="642938"/>
            <a:ext cx="158234" cy="158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8703" y="603528"/>
            <a:ext cx="139791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PERFORMERS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92706" y="969050"/>
            <a:ext cx="8127087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 Excellence: Top-Rated Items</a:t>
            </a:r>
            <a:endParaRPr lang="en-US" sz="3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6" y="1846540"/>
            <a:ext cx="1826538" cy="18265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706" y="388893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Gloves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2706" y="4301728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rating: 3.86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88" y="1846540"/>
            <a:ext cx="1826538" cy="18265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57888" y="388893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Sandals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4057888" y="4301728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rating: 3.84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071" y="1846540"/>
            <a:ext cx="1826538" cy="18265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3071" y="388893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Boots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23071" y="4301728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rating: 3.82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253" y="1846540"/>
            <a:ext cx="1826657" cy="18266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253" y="388905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Hat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0788253" y="4301847"/>
            <a:ext cx="314944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rating: 3.80</a:t>
            </a:r>
            <a:endParaRPr lang="en-US" sz="15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06" y="4943594"/>
            <a:ext cx="1826538" cy="182653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92706" y="6985992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Skirt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692706" y="7398782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rating: 3.78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965" y="530304"/>
            <a:ext cx="7159943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Segmentation Analysis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65" y="1563172"/>
            <a:ext cx="8467606" cy="451842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65809" y="6112073"/>
            <a:ext cx="192762" cy="192762"/>
          </a:xfrm>
          <a:prstGeom prst="roundRect">
            <a:avLst>
              <a:gd name="adj" fmla="val 9487"/>
            </a:avLst>
          </a:prstGeom>
          <a:solidFill>
            <a:srgbClr val="113C24"/>
          </a:solidFill>
          <a:ln/>
        </p:spPr>
      </p:sp>
      <p:sp>
        <p:nvSpPr>
          <p:cNvPr id="5" name="Text 2"/>
          <p:cNvSpPr/>
          <p:nvPr/>
        </p:nvSpPr>
        <p:spPr>
          <a:xfrm>
            <a:off x="2919532" y="6112073"/>
            <a:ext cx="4763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336494" y="6112073"/>
            <a:ext cx="192762" cy="192762"/>
          </a:xfrm>
          <a:prstGeom prst="roundRect">
            <a:avLst>
              <a:gd name="adj" fmla="val 9487"/>
            </a:avLst>
          </a:prstGeom>
          <a:solidFill>
            <a:srgbClr val="299257"/>
          </a:solidFill>
          <a:ln/>
        </p:spPr>
      </p:sp>
      <p:sp>
        <p:nvSpPr>
          <p:cNvPr id="7" name="Text 4"/>
          <p:cNvSpPr/>
          <p:nvPr/>
        </p:nvSpPr>
        <p:spPr>
          <a:xfrm>
            <a:off x="4590217" y="6112073"/>
            <a:ext cx="8908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Returning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421636" y="6112073"/>
            <a:ext cx="192762" cy="192762"/>
          </a:xfrm>
          <a:prstGeom prst="roundRect">
            <a:avLst>
              <a:gd name="adj" fmla="val 9487"/>
            </a:avLst>
          </a:prstGeom>
          <a:solidFill>
            <a:srgbClr val="5AD08E"/>
          </a:solidFill>
          <a:ln/>
        </p:spPr>
      </p:sp>
      <p:sp>
        <p:nvSpPr>
          <p:cNvPr id="9" name="Text 6"/>
          <p:cNvSpPr/>
          <p:nvPr/>
        </p:nvSpPr>
        <p:spPr>
          <a:xfrm>
            <a:off x="6675358" y="6112073"/>
            <a:ext cx="40314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620726" y="3108722"/>
            <a:ext cx="2892743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Loyalty Dominates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9620726" y="3634264"/>
            <a:ext cx="4342209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80% of customers are classified as Loyal (3,116), with 18% Returning (701) and only 2% New (83). This strong loyalty base presents opportunities for retention programs and upselling.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74965" y="6673810"/>
            <a:ext cx="6558201" cy="1070610"/>
          </a:xfrm>
          <a:prstGeom prst="roundRect">
            <a:avLst>
              <a:gd name="adj" fmla="val 2702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867727" y="6866573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Loyal: 80%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67727" y="7266265"/>
            <a:ext cx="6172676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Repeat purchasers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7397115" y="6673810"/>
            <a:ext cx="6558320" cy="1070610"/>
          </a:xfrm>
          <a:prstGeom prst="roundRect">
            <a:avLst>
              <a:gd name="adj" fmla="val 2702"/>
            </a:avLst>
          </a:prstGeom>
          <a:solidFill>
            <a:srgbClr val="F0EDE6"/>
          </a:solidFill>
          <a:ln/>
        </p:spPr>
      </p:sp>
      <p:sp>
        <p:nvSpPr>
          <p:cNvPr id="16" name="Text 13"/>
          <p:cNvSpPr/>
          <p:nvPr/>
        </p:nvSpPr>
        <p:spPr>
          <a:xfrm>
            <a:off x="7589877" y="6866573"/>
            <a:ext cx="241065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Returning: 18%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7589877" y="7266265"/>
            <a:ext cx="6172795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Growth potential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3198"/>
            <a:ext cx="8246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Age Group Revenue Distribution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8953"/>
            <a:ext cx="5721310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048953"/>
            <a:ext cx="1544717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6685121" y="3048953"/>
            <a:ext cx="4882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27%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Young Adult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0622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$62,143 total revenue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048953"/>
            <a:ext cx="5704642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9" name="Shape 7"/>
          <p:cNvSpPr/>
          <p:nvPr/>
        </p:nvSpPr>
        <p:spPr>
          <a:xfrm>
            <a:off x="7456884" y="3048953"/>
            <a:ext cx="1426131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13331547" y="3048953"/>
            <a:ext cx="50506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25%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Middle-aged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10622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$59,197 total revenue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036106"/>
            <a:ext cx="5701427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036106"/>
            <a:ext cx="1368266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</p:sp>
      <p:sp>
        <p:nvSpPr>
          <p:cNvPr id="15" name="Text 13"/>
          <p:cNvSpPr/>
          <p:nvPr/>
        </p:nvSpPr>
        <p:spPr>
          <a:xfrm>
            <a:off x="6665238" y="5036106"/>
            <a:ext cx="5081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24%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Adult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93790" y="609338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$55,978 total revenue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5036106"/>
            <a:ext cx="5701546" cy="283488"/>
          </a:xfrm>
          <a:prstGeom prst="roundRect">
            <a:avLst>
              <a:gd name="adj" fmla="val 12002"/>
            </a:avLst>
          </a:prstGeom>
          <a:solidFill>
            <a:srgbClr val="F0EDE6"/>
          </a:solidFill>
          <a:ln/>
        </p:spPr>
      </p:sp>
      <p:sp>
        <p:nvSpPr>
          <p:cNvPr id="19" name="Shape 17"/>
          <p:cNvSpPr/>
          <p:nvPr/>
        </p:nvSpPr>
        <p:spPr>
          <a:xfrm>
            <a:off x="7456884" y="5036106"/>
            <a:ext cx="1368266" cy="283488"/>
          </a:xfrm>
          <a:prstGeom prst="roundRect">
            <a:avLst>
              <a:gd name="adj" fmla="val 12002"/>
            </a:avLst>
          </a:prstGeom>
          <a:solidFill>
            <a:srgbClr val="1B5F39"/>
          </a:solidFill>
          <a:ln/>
        </p:spPr>
      </p:sp>
      <p:sp>
        <p:nvSpPr>
          <p:cNvPr id="20" name="Text 18"/>
          <p:cNvSpPr/>
          <p:nvPr/>
        </p:nvSpPr>
        <p:spPr>
          <a:xfrm>
            <a:off x="13328452" y="5036106"/>
            <a:ext cx="5081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24%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56884" y="5602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Senior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56884" y="609338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$55,763 total revenue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84647"/>
            <a:ext cx="2401610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B5F39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11466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060252"/>
            <a:ext cx="18420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16856"/>
            <a:ext cx="70514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Smart Discounting Strategy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59" y="2820948"/>
            <a:ext cx="5649873" cy="32388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74356" y="3874694"/>
            <a:ext cx="1849158" cy="592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High-Spending Discount Users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674356" y="4551122"/>
            <a:ext cx="1849158" cy="473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839 customers spent above $59.76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359015" y="3663474"/>
            <a:ext cx="1849158" cy="88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Discount-Dependent Products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359015" y="4636005"/>
            <a:ext cx="1849158" cy="473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Hat 50%, Sneakers 49.66%, Coat 49.07%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93790" y="5997884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839 customers used discounts but still spent above the $59.76 average, showing discounts attract quality buyers.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638943" y="2918103"/>
            <a:ext cx="4205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Top Discount-Dependent Products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638943" y="3853577"/>
            <a:ext cx="420516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Hat: 50% of purchases discounted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Sneakers: 49.66% discounted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Coat: 49.07% discounted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Sweater: 48.17% discounted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Pants: 47.37% discounted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638943" y="5872273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Balance promotional strategy to protect margins while driving volume.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422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Subscription Impact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39584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017990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13C24"/>
          </a:solidFill>
          <a:ln/>
        </p:spPr>
      </p:sp>
      <p:sp>
        <p:nvSpPr>
          <p:cNvPr id="5" name="Text 2"/>
          <p:cNvSpPr/>
          <p:nvPr/>
        </p:nvSpPr>
        <p:spPr>
          <a:xfrm>
            <a:off x="2305764" y="6278166"/>
            <a:ext cx="11477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244935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B5E38"/>
          </a:solidFill>
          <a:ln/>
        </p:spPr>
      </p:sp>
      <p:sp>
        <p:nvSpPr>
          <p:cNvPr id="7" name="Text 4"/>
          <p:cNvSpPr/>
          <p:nvPr/>
        </p:nvSpPr>
        <p:spPr>
          <a:xfrm>
            <a:off x="4532709" y="6278166"/>
            <a:ext cx="109382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Avg Spend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418064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5804D"/>
          </a:solidFill>
          <a:ln/>
        </p:spPr>
      </p:sp>
      <p:sp>
        <p:nvSpPr>
          <p:cNvPr id="9" name="Text 6"/>
          <p:cNvSpPr/>
          <p:nvPr/>
        </p:nvSpPr>
        <p:spPr>
          <a:xfrm>
            <a:off x="6705838" y="6278166"/>
            <a:ext cx="14872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475589" y="2064544"/>
            <a:ext cx="4531876" cy="5149334"/>
          </a:xfrm>
          <a:prstGeom prst="roundRect">
            <a:avLst>
              <a:gd name="adj" fmla="val 751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9702403" y="3598664"/>
            <a:ext cx="394215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Subscription Opportunity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9702403" y="4250769"/>
            <a:ext cx="407824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Only 27% subscribe despite similar spending patterns. Of 3,476 repeat buyers (&gt;5 purchases), 958 are subscribers—huge growth potential.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2026-02-04T07:47:33Z</dcterms:created>
  <dcterms:modified xsi:type="dcterms:W3CDTF">2026-02-04T07:47:33Z</dcterms:modified>
</cp:coreProperties>
</file>